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113" d="100"/>
          <a:sy n="113" d="100"/>
        </p:scale>
        <p:origin x="510" y="10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46</c:v>
                </c:pt>
                <c:pt idx="1">
                  <c:v>40</c:v>
                </c:pt>
                <c:pt idx="2">
                  <c:v>43</c:v>
                </c:pt>
                <c:pt idx="3">
                  <c:v>44</c:v>
                </c:pt>
                <c:pt idx="4">
                  <c:v>42</c:v>
                </c:pt>
                <c:pt idx="5">
                  <c:v>42</c:v>
                </c:pt>
                <c:pt idx="6">
                  <c:v>46</c:v>
                </c:pt>
                <c:pt idx="7">
                  <c:v>42</c:v>
                </c:pt>
                <c:pt idx="8">
                  <c:v>47</c:v>
                </c:pt>
                <c:pt idx="9">
                  <c:v>46</c:v>
                </c:pt>
                <c:pt idx="10">
                  <c:v>43</c:v>
                </c:pt>
                <c:pt idx="11">
                  <c:v>43</c:v>
                </c:pt>
                <c:pt idx="12">
                  <c:v>43</c:v>
                </c:pt>
                <c:pt idx="13">
                  <c:v>42</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35</c:v>
                </c:pt>
                <c:pt idx="1">
                  <c:v>34</c:v>
                </c:pt>
                <c:pt idx="2">
                  <c:v>35</c:v>
                </c:pt>
                <c:pt idx="3">
                  <c:v>31</c:v>
                </c:pt>
                <c:pt idx="4">
                  <c:v>31</c:v>
                </c:pt>
                <c:pt idx="5">
                  <c:v>27</c:v>
                </c:pt>
                <c:pt idx="6">
                  <c:v>30</c:v>
                </c:pt>
                <c:pt idx="7">
                  <c:v>29</c:v>
                </c:pt>
                <c:pt idx="8">
                  <c:v>31</c:v>
                </c:pt>
                <c:pt idx="9">
                  <c:v>34</c:v>
                </c:pt>
                <c:pt idx="10">
                  <c:v>32</c:v>
                </c:pt>
                <c:pt idx="11">
                  <c:v>29</c:v>
                </c:pt>
                <c:pt idx="12">
                  <c:v>29</c:v>
                </c:pt>
                <c:pt idx="13">
                  <c:v>31</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44</c:v>
                </c:pt>
                <c:pt idx="2">
                  <c:v>40</c:v>
                </c:pt>
                <c:pt idx="3">
                  <c:v>43</c:v>
                </c:pt>
                <c:pt idx="4">
                  <c:v>46</c:v>
                </c:pt>
                <c:pt idx="5">
                  <c:v>47</c:v>
                </c:pt>
                <c:pt idx="6">
                  <c:v>46</c:v>
                </c:pt>
                <c:pt idx="7">
                  <c:v>50</c:v>
                </c:pt>
                <c:pt idx="8">
                  <c:v>46</c:v>
                </c:pt>
                <c:pt idx="9">
                  <c:v>44</c:v>
                </c:pt>
                <c:pt idx="10">
                  <c:v>47</c:v>
                </c:pt>
                <c:pt idx="11">
                  <c:v>49</c:v>
                </c:pt>
                <c:pt idx="12">
                  <c:v>41</c:v>
                </c:pt>
                <c:pt idx="13">
                  <c:v>40</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30</c:v>
                </c:pt>
                <c:pt idx="1">
                  <c:v>35</c:v>
                </c:pt>
                <c:pt idx="2">
                  <c:v>29</c:v>
                </c:pt>
                <c:pt idx="3">
                  <c:v>32</c:v>
                </c:pt>
                <c:pt idx="4">
                  <c:v>29</c:v>
                </c:pt>
                <c:pt idx="5">
                  <c:v>30</c:v>
                </c:pt>
                <c:pt idx="6">
                  <c:v>30</c:v>
                </c:pt>
                <c:pt idx="7">
                  <c:v>30</c:v>
                </c:pt>
                <c:pt idx="8">
                  <c:v>26</c:v>
                </c:pt>
                <c:pt idx="9">
                  <c:v>34</c:v>
                </c:pt>
                <c:pt idx="10">
                  <c:v>27</c:v>
                </c:pt>
                <c:pt idx="11">
                  <c:v>29</c:v>
                </c:pt>
                <c:pt idx="12">
                  <c:v>30</c:v>
                </c:pt>
                <c:pt idx="13">
                  <c:v>34</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44</c:v>
                </c:pt>
                <c:pt idx="1">
                  <c:v>41</c:v>
                </c:pt>
                <c:pt idx="2">
                  <c:v>40</c:v>
                </c:pt>
                <c:pt idx="3">
                  <c:v>49</c:v>
                </c:pt>
                <c:pt idx="4">
                  <c:v>47</c:v>
                </c:pt>
                <c:pt idx="5">
                  <c:v>43</c:v>
                </c:pt>
                <c:pt idx="6">
                  <c:v>42</c:v>
                </c:pt>
                <c:pt idx="7">
                  <c:v>49</c:v>
                </c:pt>
                <c:pt idx="8">
                  <c:v>46</c:v>
                </c:pt>
                <c:pt idx="9">
                  <c:v>43</c:v>
                </c:pt>
                <c:pt idx="10">
                  <c:v>46</c:v>
                </c:pt>
                <c:pt idx="11">
                  <c:v>46</c:v>
                </c:pt>
                <c:pt idx="12">
                  <c:v>42</c:v>
                </c:pt>
                <c:pt idx="13">
                  <c:v>45</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31</c:v>
                </c:pt>
                <c:pt idx="1">
                  <c:v>25</c:v>
                </c:pt>
                <c:pt idx="2">
                  <c:v>34</c:v>
                </c:pt>
                <c:pt idx="3">
                  <c:v>33</c:v>
                </c:pt>
                <c:pt idx="4">
                  <c:v>31</c:v>
                </c:pt>
                <c:pt idx="5">
                  <c:v>35</c:v>
                </c:pt>
                <c:pt idx="6">
                  <c:v>34</c:v>
                </c:pt>
                <c:pt idx="7">
                  <c:v>26</c:v>
                </c:pt>
                <c:pt idx="8">
                  <c:v>32</c:v>
                </c:pt>
                <c:pt idx="9">
                  <c:v>31</c:v>
                </c:pt>
                <c:pt idx="10">
                  <c:v>28</c:v>
                </c:pt>
                <c:pt idx="11">
                  <c:v>26</c:v>
                </c:pt>
                <c:pt idx="12">
                  <c:v>25</c:v>
                </c:pt>
                <c:pt idx="13">
                  <c:v>33</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12 Million in 2024, and is expected to reach USD 122 Million by 2032. The market shows a steady CAGR of 12% from 2025 to 2032. The global toy market growth is propelled by technological advancements, rising consumer spending, and growing e-commerce platforms. Key market players like Hasbro, Mattel, and LEGO dominate the industry, creating innovative, educational, and interactive toys to gain competitive advantage. Increasing demand for eco-friendly and smart toys represents noteworthy trends, while augmented reality (AR) toys hold significant potential. Continued product innovation, strategic partnerships, and targeted marketing are anticipated to shape the market's future, despite challenges posed by counterfeits and stringent safety regulations. The presence of high-speed internet and digitalisation will likely boost online toy sales, characterising major market shifts.
</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Growth in Licensed Product Demand: The global toy market is seeing a strong growth influx due to the increase in demand for licensed products that are related to various popular movie franchises, TV shows, and video games. Characters and themes from these platforms appeal both to children and collectors, stimulating the purchase of toys associated with them. With an unceasing production of new content from entertainment industries, the demand for licensed toys holds a promising future for the toy market globally.
Increased Online Sales Channels: The global toy market is greatly influenced by the rapid evolution and expansion of online sales channels. Online shopping provides consumers with easy access to a wide variety of products, price comparisons and convenient home delivery. Especially during the COVID-19 pandemic, online sales have surged significantly due to lockdowns and safety concerns. Digitalization and the penetration of smartphones and the internet across the globe strengthen online retailing, driving the toy market towards higher growth.</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122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8023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509457801"/>
              </p:ext>
            </p:extLst>
          </p:nvPr>
        </p:nvGraphicFramePr>
        <p:xfrm>
          <a:off x="333828" y="914401"/>
          <a:ext cx="11494377" cy="3397624"/>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913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906300">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["Innovation and technological advancement are top key drivers of the global toy market. This is prominently evident in the rise of high-tech toys designed to engage and teach children new skills. Interactive toys, for example, which can respond to a child's actions or sounds, enhance play by creating more immersive, engaging experiences. Brands such as Lego and Fisher-Price are renowned for their innovation and use of technology, introducing products like augmented reality enhanced Lego sets or 'smart' connected playthings.", "Besides sparking interest and challenging a child's abilities, such innovations also cater to parental concerns about productive play. For example, STEM (Science, Technology, Engineering, and Mathematics) toys are gaining popularity, as they subtly educate kids while providing entertainment. Codable robots, science experiment kits, or engineering-based building sets are examples of toys that combine leisure with learning, further driving growth in the toy industry.", "Technological advancements in toy design also include eco-friendliness and sustainability. Given the increasing consumer demand for environmentally conscious products, many toy manufacturers are now designing toys that are biodegradable, recyclable or made from renewable resources. This demonstrates how the industry is leveraging technology and innovation to align with global sustainability trends, adding another dimension to the market's growth."]</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312025"/>
            <a:ext cx="11522439" cy="20987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Innovation and Technological Advancements in Toys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72533947"/>
              </p:ext>
            </p:extLst>
          </p:nvPr>
        </p:nvGraphicFramePr>
        <p:xfrm>
          <a:off x="311603" y="914952"/>
          <a:ext cx="11494377" cy="3630153"/>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61434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15804">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One of the significant hindrances in the growth of the global toy market is the high initial investment and setup costs. Potential entrants into the market are required to make substantial investments for product design, raw materials, manufacturing processes, and safety regulations compliance. Furthermore, creating a reputable brand name that can challenge existing giants in the industry also necessitates massive marketing investments. These factors often stop small businesses and startups from venturing into the market, thus limiting the overall growth and competition-levels.
The high setup costs for manufacturing plants, logistics and distribution channels are another daunting challenge for the expansion of the global toy market. The setup, especially for small and medium-sized enterprises, is burdensomely expensive and risky. It limits their ability to compete with existing market leaders who can utilize economies of scale. Additionally, these high costs might translate into higher prices for the end consumer, which can ultimately impact the market's growth negatively by reducing the level of consumer demand and sales volumes.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4545106"/>
            <a:ext cx="11494377" cy="1885511"/>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Cupertino, California, 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Worldwide</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Cupertino, California, 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https://www.apple.com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an American multinational technology company that specializes in consumer electronics, computer software, and online services. Apple is best known for its series of personal computers, the iPhone, the iPad, and its innovative marketing strategies for its products. Introduced by Steve Jobs, Steve Wozniak and Ronald Wayne on April 1, 1976 and headquartered in Cupertino, California, Apple has continually revolutionized the software industry with its technological design and innovation. Today, Apple's software platforms provide seamless experiences across all Apple devices and empower people with breakthrough services.</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iPhone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13688</TotalTime>
  <Words>2444</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88</cp:revision>
  <dcterms:created xsi:type="dcterms:W3CDTF">2024-08-12T13:13:25Z</dcterms:created>
  <dcterms:modified xsi:type="dcterms:W3CDTF">2025-09-15T20:02:00Z</dcterms:modified>
</cp:coreProperties>
</file>